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75" r:id="rId4"/>
    <p:sldId id="286" r:id="rId5"/>
    <p:sldId id="289" r:id="rId6"/>
    <p:sldId id="276" r:id="rId7"/>
    <p:sldId id="291" r:id="rId8"/>
    <p:sldId id="280" r:id="rId9"/>
    <p:sldId id="294" r:id="rId10"/>
    <p:sldId id="292" r:id="rId11"/>
    <p:sldId id="283" r:id="rId12"/>
    <p:sldId id="293" r:id="rId13"/>
    <p:sldId id="259" r:id="rId14"/>
    <p:sldId id="260" r:id="rId15"/>
    <p:sldId id="262" r:id="rId16"/>
    <p:sldId id="265" r:id="rId17"/>
    <p:sldId id="263" r:id="rId18"/>
    <p:sldId id="261" r:id="rId19"/>
    <p:sldId id="266" r:id="rId20"/>
    <p:sldId id="267" r:id="rId21"/>
    <p:sldId id="28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180" y="288"/>
      </p:cViewPr>
      <p:guideLst>
        <p:guide pos="3840"/>
        <p:guide orient="horz" pos="2137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(</a:t>
            </a:r>
            <a:r>
              <a:rPr lang="ko-KR" altLang="en-US" dirty="0"/>
              <a:t>전투 시스템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944661"/>
              </p:ext>
            </p:extLst>
          </p:nvPr>
        </p:nvGraphicFramePr>
        <p:xfrm>
          <a:off x="2341086" y="1543685"/>
          <a:ext cx="7509828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9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따라 행동하며 전투를 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중에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공격은 공격의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따라서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주며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격파 효과를 받고 무력화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공격은 각자에 능력치에 따른 피해를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 모든 몬스터가 전멸을 하거나 특정 조건이 만족될 경우 전투는 종료되고 다음 단계로 가게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114113"/>
              </p:ext>
            </p:extLst>
          </p:nvPr>
        </p:nvGraphicFramePr>
        <p:xfrm>
          <a:off x="1320323" y="1449388"/>
          <a:ext cx="9551353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받지도 주지도 않고 즉시 행동을 할 수 있는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특정한 조건을 달성하여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발동 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받아 즉시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발동 될 경우 발동된 순서에 따라서 연속으로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라운드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140173"/>
              </p:ext>
            </p:extLst>
          </p:nvPr>
        </p:nvGraphicFramePr>
        <p:xfrm>
          <a:off x="1459230" y="1830388"/>
          <a:ext cx="839247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2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라운드란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비슷하게 행동 수치를 가지지만 전투에 참여하지는 않으며 마지막 라운드가 있을 경우 전투 종료 조건이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CCDFB-1C5F-B58E-8874-294BE3F8E906}"/>
              </a:ext>
            </a:extLst>
          </p:cNvPr>
          <p:cNvGrpSpPr>
            <a:grpSpLocks noChangeAspect="1"/>
          </p:cNvGrpSpPr>
          <p:nvPr/>
        </p:nvGrpSpPr>
        <p:grpSpPr>
          <a:xfrm>
            <a:off x="4430317" y="3576205"/>
            <a:ext cx="2062905" cy="2566352"/>
            <a:chOff x="1459230" y="3613150"/>
            <a:chExt cx="2166778" cy="2695575"/>
          </a:xfrm>
        </p:grpSpPr>
        <p:pic>
          <p:nvPicPr>
            <p:cNvPr id="6" name="그림 5" descr="PC 게임, 스크린샷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77F2105B-720A-8E94-8585-473F49687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12" r="86909" b="45430"/>
            <a:stretch/>
          </p:blipFill>
          <p:spPr>
            <a:xfrm>
              <a:off x="1459230" y="3613150"/>
              <a:ext cx="2166778" cy="269557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82E87F-F42A-3764-A77A-EB16D7210677}"/>
                </a:ext>
              </a:extLst>
            </p:cNvPr>
            <p:cNvSpPr/>
            <p:nvPr/>
          </p:nvSpPr>
          <p:spPr>
            <a:xfrm>
              <a:off x="1917699" y="5857875"/>
              <a:ext cx="1073151" cy="3713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603AF3-A5E4-487B-A6CA-D00BE77D625F}"/>
              </a:ext>
            </a:extLst>
          </p:cNvPr>
          <p:cNvSpPr txBox="1"/>
          <p:nvPr/>
        </p:nvSpPr>
        <p:spPr>
          <a:xfrm>
            <a:off x="7034766" y="5822500"/>
            <a:ext cx="726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라운드</a:t>
            </a:r>
            <a:endParaRPr lang="en-US" altLang="ko-KR" sz="14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43347E-A770-9BBB-3E7F-66C61ED3B907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888512" y="5890100"/>
            <a:ext cx="1146254" cy="86289"/>
          </a:xfrm>
          <a:prstGeom prst="bentConnector3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81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스타레일에 몬스터가 가지고 있는 일종의 보호막으로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피해를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/>
        </p:nvGraphicFramePr>
        <p:xfrm>
          <a:off x="2002948" y="2182131"/>
          <a:ext cx="81861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속성이자 해당 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속성이 몬스터를 공략할 때 가장 효과적인 속성이라는 의미이다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19C2-2CC7-4F56-9BDD-4EFA0ABF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85" y="1439863"/>
            <a:ext cx="3261977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08C853C-6D2D-4899-B6DE-B1946F537D98}"/>
              </a:ext>
            </a:extLst>
          </p:cNvPr>
          <p:cNvSpPr>
            <a:spLocks noChangeAspect="1"/>
          </p:cNvSpPr>
          <p:nvPr/>
        </p:nvSpPr>
        <p:spPr>
          <a:xfrm>
            <a:off x="1572036" y="245242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EC7E06-9A3E-4E97-8AA3-8D4AE6A59F16}"/>
              </a:ext>
            </a:extLst>
          </p:cNvPr>
          <p:cNvSpPr>
            <a:spLocks noChangeAspect="1"/>
          </p:cNvSpPr>
          <p:nvPr/>
        </p:nvSpPr>
        <p:spPr>
          <a:xfrm>
            <a:off x="1572034" y="340034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412B3C8-A611-4BEC-9883-637967620FBB}"/>
              </a:ext>
            </a:extLst>
          </p:cNvPr>
          <p:cNvSpPr>
            <a:spLocks noChangeAspect="1"/>
          </p:cNvSpPr>
          <p:nvPr/>
        </p:nvSpPr>
        <p:spPr>
          <a:xfrm>
            <a:off x="1572034" y="4347771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8648719-3779-4814-BBCD-6B0A6B6E3FF8}"/>
              </a:ext>
            </a:extLst>
          </p:cNvPr>
          <p:cNvGraphicFramePr>
            <a:graphicFrameLocks noGrp="1"/>
          </p:cNvGraphicFramePr>
          <p:nvPr/>
        </p:nvGraphicFramePr>
        <p:xfrm>
          <a:off x="3787288" y="1740196"/>
          <a:ext cx="688352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52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6532775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몬스터에게 데미지가 발생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데미지의 속성이 약점 속성인가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강인도 감소량에 따라서 강인도가 감소한다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C478593A-971C-4ABA-ADAC-78E041B71932}"/>
              </a:ext>
            </a:extLst>
          </p:cNvPr>
          <p:cNvGraphicFramePr>
            <a:graphicFrameLocks noGrp="1"/>
          </p:cNvGraphicFramePr>
          <p:nvPr/>
        </p:nvGraphicFramePr>
        <p:xfrm>
          <a:off x="4783162" y="3614641"/>
          <a:ext cx="605409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3926205">
                  <a:extLst>
                    <a:ext uri="{9D8B030D-6E8A-4147-A177-3AD203B41FA5}">
                      <a16:colId xmlns:a16="http://schemas.microsoft.com/office/drawing/2014/main" val="1909518257"/>
                    </a:ext>
                  </a:extLst>
                </a:gridCol>
                <a:gridCol w="1221105">
                  <a:extLst>
                    <a:ext uri="{9D8B030D-6E8A-4147-A177-3AD203B41FA5}">
                      <a16:colId xmlns:a16="http://schemas.microsoft.com/office/drawing/2014/main" val="203760229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타입별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강인도 감소치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대략적인 수치이다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406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강인도 감소치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82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 대상을 타겟으로 하는 기본 공격이다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를 소모하여 단일 대상을 타겟으로 하는 필살기다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확산형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대상과 대상 양옆을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60,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247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모든 대상을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584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대상을 타겟으로 하고 랜덤 대상에게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 반복한다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첫 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후속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19145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E2E1D02-6C55-460A-8AC2-768B720D3FE6}"/>
              </a:ext>
            </a:extLst>
          </p:cNvPr>
          <p:cNvSpPr txBox="1"/>
          <p:nvPr/>
        </p:nvSpPr>
        <p:spPr>
          <a:xfrm>
            <a:off x="3787288" y="3024303"/>
            <a:ext cx="6980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감소량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행동별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감소치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’×(1+0.01×’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격파 효율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’)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약점 격파 효율은 </a:t>
            </a:r>
            <a:r>
              <a:rPr lang="ko-KR" altLang="en-US" sz="100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로그라이크</a:t>
            </a:r>
            <a:r>
              <a:rPr lang="ko-KR" altLang="en-US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컨텐츠인 시뮬레이션 우주 등에서 획득할 수 있다</a:t>
            </a:r>
            <a:r>
              <a:rPr lang="en-US" altLang="ko-KR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F08E1-B63C-4F7C-8506-5937E8292CE6}"/>
              </a:ext>
            </a:extLst>
          </p:cNvPr>
          <p:cNvSpPr txBox="1"/>
          <p:nvPr/>
        </p:nvSpPr>
        <p:spPr>
          <a:xfrm>
            <a:off x="6096000" y="5586533"/>
            <a:ext cx="4741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필살기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</a:rPr>
              <a:t>에너지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캐릭터가 행동을 하거나 피격 당했을 경우 상승하며 에너지가 최대치에 달성할 경우 원하는 순간에 필살기를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FD342-A803-4066-A22A-829DD7509B38}"/>
              </a:ext>
            </a:extLst>
          </p:cNvPr>
          <p:cNvSpPr txBox="1"/>
          <p:nvPr/>
        </p:nvSpPr>
        <p:spPr>
          <a:xfrm>
            <a:off x="3787288" y="2654596"/>
            <a:ext cx="6980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최종 데미지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기본 데미지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치명타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 증가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저항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방어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받는 피해 증가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 감소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피해 감소 계수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 약점 격파 상태가 아닐 경우 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0.9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이며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,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약점 격파 상태일 경우 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1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이다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A6F84-BD67-44FC-8CD0-F622A83E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99" y="1449388"/>
            <a:ext cx="2717480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060210-68FA-44CD-B210-D8C8A5DB15CA}"/>
              </a:ext>
            </a:extLst>
          </p:cNvPr>
          <p:cNvSpPr>
            <a:spLocks noChangeAspect="1"/>
          </p:cNvSpPr>
          <p:nvPr/>
        </p:nvSpPr>
        <p:spPr>
          <a:xfrm>
            <a:off x="2123465" y="2291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AE88FC-9293-4F7D-B1FC-BF7F201E07EE}"/>
              </a:ext>
            </a:extLst>
          </p:cNvPr>
          <p:cNvSpPr>
            <a:spLocks noChangeAspect="1"/>
          </p:cNvSpPr>
          <p:nvPr/>
        </p:nvSpPr>
        <p:spPr>
          <a:xfrm>
            <a:off x="2140099" y="3056157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116842-3271-431D-87E9-FEAEDA2BBD99}"/>
              </a:ext>
            </a:extLst>
          </p:cNvPr>
          <p:cNvSpPr>
            <a:spLocks noChangeAspect="1"/>
          </p:cNvSpPr>
          <p:nvPr/>
        </p:nvSpPr>
        <p:spPr>
          <a:xfrm>
            <a:off x="2140099" y="387905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A5372A-AAE5-4781-A880-0379436C535F}"/>
              </a:ext>
            </a:extLst>
          </p:cNvPr>
          <p:cNvSpPr>
            <a:spLocks noChangeAspect="1"/>
          </p:cNvSpPr>
          <p:nvPr/>
        </p:nvSpPr>
        <p:spPr>
          <a:xfrm>
            <a:off x="2140099" y="4662927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70217320-AE19-46ED-9C7B-009C70B58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73087"/>
              </p:ext>
            </p:extLst>
          </p:nvPr>
        </p:nvGraphicFramePr>
        <p:xfrm>
          <a:off x="4846126" y="1927384"/>
          <a:ext cx="579818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5454968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강인도가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 되었는가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몬스터에게 격파 피해를 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현재 행동 수치가 기초 행동 수치의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25%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023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강인도가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되 피해 속성에 따른 속성별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디버프가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발생한다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88E9AE9-F350-43CF-833B-4C31BB7C5E76}"/>
              </a:ext>
            </a:extLst>
          </p:cNvPr>
          <p:cNvSpPr txBox="1"/>
          <p:nvPr/>
        </p:nvSpPr>
        <p:spPr>
          <a:xfrm>
            <a:off x="5504936" y="3186370"/>
            <a:ext cx="4721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19946A-0BA1-4DB8-98A7-253DFFB57236}"/>
              </a:ext>
            </a:extLst>
          </p:cNvPr>
          <p:cNvGraphicFramePr>
            <a:graphicFrameLocks noGrp="1"/>
          </p:cNvGraphicFramePr>
          <p:nvPr/>
        </p:nvGraphicFramePr>
        <p:xfrm>
          <a:off x="4705474" y="3634105"/>
          <a:ext cx="5521324" cy="282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864190338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628560878"/>
                    </a:ext>
                  </a:extLst>
                </a:gridCol>
                <a:gridCol w="1950402">
                  <a:extLst>
                    <a:ext uri="{9D8B030D-6E8A-4147-A177-3AD203B41FA5}">
                      <a16:colId xmlns:a16="http://schemas.microsoft.com/office/drawing/2014/main" val="372344450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231242003"/>
                    </a:ext>
                  </a:extLst>
                </a:gridCol>
                <a:gridCol w="1963102">
                  <a:extLst>
                    <a:ext uri="{9D8B030D-6E8A-4147-A177-3AD203B41FA5}">
                      <a16:colId xmlns:a16="http://schemas.microsoft.com/office/drawing/2014/main" val="1813844197"/>
                    </a:ext>
                  </a:extLst>
                </a:gridCol>
              </a:tblGrid>
              <a:tr h="122175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18558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턴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189655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16/7%(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250916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329059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18491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613145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705756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307377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600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6418C9-3294-4637-BB82-19BBD8CF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80" y="1449387"/>
            <a:ext cx="4553617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060210-68FA-44CD-B210-D8C8A5DB15CA}"/>
              </a:ext>
            </a:extLst>
          </p:cNvPr>
          <p:cNvSpPr>
            <a:spLocks noChangeAspect="1"/>
          </p:cNvSpPr>
          <p:nvPr/>
        </p:nvSpPr>
        <p:spPr>
          <a:xfrm>
            <a:off x="2290519" y="2579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AE88FC-9293-4F7D-B1FC-BF7F201E07EE}"/>
              </a:ext>
            </a:extLst>
          </p:cNvPr>
          <p:cNvSpPr>
            <a:spLocks noChangeAspect="1"/>
          </p:cNvSpPr>
          <p:nvPr/>
        </p:nvSpPr>
        <p:spPr>
          <a:xfrm>
            <a:off x="2290519" y="3429000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116842-3271-431D-87E9-FEAEDA2BBD99}"/>
              </a:ext>
            </a:extLst>
          </p:cNvPr>
          <p:cNvSpPr>
            <a:spLocks noChangeAspect="1"/>
          </p:cNvSpPr>
          <p:nvPr/>
        </p:nvSpPr>
        <p:spPr>
          <a:xfrm>
            <a:off x="2290519" y="4397029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6044763-7166-46EC-AB90-66AF339E3A9F}"/>
              </a:ext>
            </a:extLst>
          </p:cNvPr>
          <p:cNvSpPr>
            <a:spLocks noChangeAspect="1"/>
          </p:cNvSpPr>
          <p:nvPr/>
        </p:nvSpPr>
        <p:spPr>
          <a:xfrm>
            <a:off x="4532158" y="2435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658A0F4-531A-4112-85EE-96B553B6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81241"/>
              </p:ext>
            </p:extLst>
          </p:nvPr>
        </p:nvGraphicFramePr>
        <p:xfrm>
          <a:off x="4820158" y="3525116"/>
          <a:ext cx="5583872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5240655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현재 행동 수치가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100%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되어 행동을 할 수 있는가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몬스터가 행동을 하지 못할 경우 약점 격파 상태는 유지된다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강인도가 최대치 만큼 회복된다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023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약점 격파 상태가 해제된다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4B51C1-9CB2-40CC-8E78-FA2E9F372816}"/>
              </a:ext>
            </a:extLst>
          </p:cNvPr>
          <p:cNvSpPr txBox="1"/>
          <p:nvPr/>
        </p:nvSpPr>
        <p:spPr>
          <a:xfrm>
            <a:off x="4820158" y="4808538"/>
            <a:ext cx="5390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몬스터의 강인도는 몬스터 별로 다르며 일반</a:t>
            </a:r>
            <a:r>
              <a:rPr lang="en-US" altLang="ko-KR" sz="1000" dirty="0"/>
              <a:t>,</a:t>
            </a:r>
            <a:r>
              <a:rPr lang="ko-KR" altLang="en-US" sz="1000" dirty="0"/>
              <a:t> 정예</a:t>
            </a:r>
            <a:r>
              <a:rPr lang="en-US" altLang="ko-KR" sz="1000" dirty="0"/>
              <a:t>, </a:t>
            </a:r>
            <a:r>
              <a:rPr lang="ko-KR" altLang="en-US" sz="1000" dirty="0"/>
              <a:t>보스 몬스터 순으로 수치가 극변한다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8549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16259"/>
              </p:ext>
            </p:extLst>
          </p:nvPr>
        </p:nvGraphicFramePr>
        <p:xfrm>
          <a:off x="1631473" y="1819847"/>
          <a:ext cx="8929053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9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캐릭터나 모든 몬스터가 전멸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아군 캐릭터 전원이 전투 불능 상태가 인가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 몬스터를 모두 처치하였는가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하거나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특정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 라운드에 도달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 등에 관련된 포인트 달성 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3407"/>
              </p:ext>
            </p:extLst>
          </p:nvPr>
        </p:nvGraphicFramePr>
        <p:xfrm>
          <a:off x="980598" y="1515587"/>
          <a:ext cx="102308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몬스터와 조우하는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PC 게임, 스크린샷, 비디오 게임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83E6BF22-F128-ECEE-AA0B-5AF3A313A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6" r="30136" b="65259"/>
          <a:stretch/>
        </p:blipFill>
        <p:spPr>
          <a:xfrm>
            <a:off x="1145284" y="3185477"/>
            <a:ext cx="5071897" cy="2494796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F043838-E2F2-716E-B63B-F5768D5CC5C6}"/>
              </a:ext>
            </a:extLst>
          </p:cNvPr>
          <p:cNvSpPr/>
          <p:nvPr/>
        </p:nvSpPr>
        <p:spPr>
          <a:xfrm>
            <a:off x="2556651" y="5005741"/>
            <a:ext cx="1648542" cy="295364"/>
          </a:xfrm>
          <a:custGeom>
            <a:avLst/>
            <a:gdLst>
              <a:gd name="connsiteX0" fmla="*/ 43543 w 2090057"/>
              <a:gd name="connsiteY0" fmla="*/ 113211 h 374469"/>
              <a:gd name="connsiteX1" fmla="*/ 0 w 2090057"/>
              <a:gd name="connsiteY1" fmla="*/ 330926 h 374469"/>
              <a:gd name="connsiteX2" fmla="*/ 409303 w 2090057"/>
              <a:gd name="connsiteY2" fmla="*/ 374469 h 374469"/>
              <a:gd name="connsiteX3" fmla="*/ 905691 w 2090057"/>
              <a:gd name="connsiteY3" fmla="*/ 261257 h 374469"/>
              <a:gd name="connsiteX4" fmla="*/ 1654628 w 2090057"/>
              <a:gd name="connsiteY4" fmla="*/ 339634 h 374469"/>
              <a:gd name="connsiteX5" fmla="*/ 2020388 w 2090057"/>
              <a:gd name="connsiteY5" fmla="*/ 313509 h 374469"/>
              <a:gd name="connsiteX6" fmla="*/ 2090057 w 2090057"/>
              <a:gd name="connsiteY6" fmla="*/ 174171 h 374469"/>
              <a:gd name="connsiteX7" fmla="*/ 1994263 w 2090057"/>
              <a:gd name="connsiteY7" fmla="*/ 52251 h 374469"/>
              <a:gd name="connsiteX8" fmla="*/ 1724297 w 2090057"/>
              <a:gd name="connsiteY8" fmla="*/ 113211 h 374469"/>
              <a:gd name="connsiteX9" fmla="*/ 818605 w 2090057"/>
              <a:gd name="connsiteY9" fmla="*/ 0 h 374469"/>
              <a:gd name="connsiteX10" fmla="*/ 217714 w 2090057"/>
              <a:gd name="connsiteY10" fmla="*/ 165463 h 374469"/>
              <a:gd name="connsiteX11" fmla="*/ 43543 w 2090057"/>
              <a:gd name="connsiteY11" fmla="*/ 113211 h 37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0057" h="374469">
                <a:moveTo>
                  <a:pt x="43543" y="113211"/>
                </a:moveTo>
                <a:lnTo>
                  <a:pt x="0" y="330926"/>
                </a:lnTo>
                <a:lnTo>
                  <a:pt x="409303" y="374469"/>
                </a:lnTo>
                <a:lnTo>
                  <a:pt x="905691" y="261257"/>
                </a:lnTo>
                <a:lnTo>
                  <a:pt x="1654628" y="339634"/>
                </a:lnTo>
                <a:lnTo>
                  <a:pt x="2020388" y="313509"/>
                </a:lnTo>
                <a:lnTo>
                  <a:pt x="2090057" y="174171"/>
                </a:lnTo>
                <a:lnTo>
                  <a:pt x="1994263" y="52251"/>
                </a:lnTo>
                <a:lnTo>
                  <a:pt x="1724297" y="113211"/>
                </a:lnTo>
                <a:lnTo>
                  <a:pt x="818605" y="0"/>
                </a:lnTo>
                <a:lnTo>
                  <a:pt x="217714" y="165463"/>
                </a:lnTo>
                <a:lnTo>
                  <a:pt x="43543" y="113211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03A67A-FFED-DF2E-0E6D-2806FD965322}"/>
              </a:ext>
            </a:extLst>
          </p:cNvPr>
          <p:cNvSpPr/>
          <p:nvPr/>
        </p:nvSpPr>
        <p:spPr>
          <a:xfrm>
            <a:off x="3505224" y="3444450"/>
            <a:ext cx="879223" cy="290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4E5EDA-5FEA-F2EF-F5F3-8124F286B7E9}"/>
              </a:ext>
            </a:extLst>
          </p:cNvPr>
          <p:cNvSpPr/>
          <p:nvPr/>
        </p:nvSpPr>
        <p:spPr>
          <a:xfrm>
            <a:off x="2976317" y="3444450"/>
            <a:ext cx="493904" cy="290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7A6C6E-9548-5DDA-6ACE-8921591EA0A5}"/>
              </a:ext>
            </a:extLst>
          </p:cNvPr>
          <p:cNvSpPr/>
          <p:nvPr/>
        </p:nvSpPr>
        <p:spPr>
          <a:xfrm>
            <a:off x="3270690" y="3801049"/>
            <a:ext cx="1175577" cy="242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5BC5F7C8-94EB-D358-3F7E-0630F13E6B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7" b="16698"/>
          <a:stretch/>
        </p:blipFill>
        <p:spPr>
          <a:xfrm>
            <a:off x="6743849" y="3189830"/>
            <a:ext cx="4195391" cy="21898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그림 23" descr="스크린샷, 텍스트, 멀티미디어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6E491BE3-B0D7-D807-2982-86AE7A5127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08" t="16128" b="51201"/>
          <a:stretch/>
        </p:blipFill>
        <p:spPr>
          <a:xfrm>
            <a:off x="9649240" y="4741533"/>
            <a:ext cx="1702973" cy="10650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20C8E1-2C6B-12FE-313B-89590E8ACC40}"/>
              </a:ext>
            </a:extLst>
          </p:cNvPr>
          <p:cNvSpPr/>
          <p:nvPr/>
        </p:nvSpPr>
        <p:spPr>
          <a:xfrm>
            <a:off x="9314032" y="3333541"/>
            <a:ext cx="1503906" cy="2146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8082A5-22AE-0ECA-1BDF-BF8413E85BFB}"/>
              </a:ext>
            </a:extLst>
          </p:cNvPr>
          <p:cNvSpPr/>
          <p:nvPr/>
        </p:nvSpPr>
        <p:spPr>
          <a:xfrm>
            <a:off x="9723820" y="4885244"/>
            <a:ext cx="1503906" cy="2146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AF95629-77A0-3D81-76A8-026831064FE7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>
            <a:off x="10817938" y="3440849"/>
            <a:ext cx="409788" cy="1551703"/>
          </a:xfrm>
          <a:prstGeom prst="bentConnector3">
            <a:avLst>
              <a:gd name="adj1" fmla="val 149317"/>
            </a:avLst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4F15C7-7E78-9FDD-E32A-E1A304B69C16}"/>
              </a:ext>
            </a:extLst>
          </p:cNvPr>
          <p:cNvSpPr txBox="1"/>
          <p:nvPr/>
        </p:nvSpPr>
        <p:spPr>
          <a:xfrm>
            <a:off x="1145285" y="5696677"/>
            <a:ext cx="503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레벨</a:t>
            </a:r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F6782D-91CC-46C8-D5D0-2489898AD7B2}"/>
              </a:ext>
            </a:extLst>
          </p:cNvPr>
          <p:cNvSpPr txBox="1"/>
          <p:nvPr/>
        </p:nvSpPr>
        <p:spPr>
          <a:xfrm>
            <a:off x="1145284" y="5973676"/>
            <a:ext cx="1728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몬스터 또는 그룹 이름</a:t>
            </a:r>
            <a:endParaRPr lang="en-US" altLang="ko-KR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517E24-8A2E-25E2-FEF0-02EA81D67204}"/>
              </a:ext>
            </a:extLst>
          </p:cNvPr>
          <p:cNvSpPr txBox="1"/>
          <p:nvPr/>
        </p:nvSpPr>
        <p:spPr>
          <a:xfrm>
            <a:off x="5365320" y="5970747"/>
            <a:ext cx="851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약점 속성</a:t>
            </a:r>
            <a:endParaRPr lang="en-US" altLang="ko-KR" sz="1200" dirty="0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2077492-5557-A5D6-7AD9-72CFB905D557}"/>
              </a:ext>
            </a:extLst>
          </p:cNvPr>
          <p:cNvCxnSpPr>
            <a:cxnSpLocks/>
            <a:stCxn id="13" idx="1"/>
            <a:endCxn id="36" idx="1"/>
          </p:cNvCxnSpPr>
          <p:nvPr/>
        </p:nvCxnSpPr>
        <p:spPr>
          <a:xfrm rot="10800000" flipV="1">
            <a:off x="1145285" y="3589719"/>
            <a:ext cx="1831032" cy="2245457"/>
          </a:xfrm>
          <a:prstGeom prst="bentConnector3">
            <a:avLst>
              <a:gd name="adj1" fmla="val 112485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BEA02D73-36AE-0C6C-F956-01FDF8122F7D}"/>
              </a:ext>
            </a:extLst>
          </p:cNvPr>
          <p:cNvCxnSpPr>
            <a:cxnSpLocks/>
            <a:stCxn id="7" idx="0"/>
            <a:endCxn id="37" idx="1"/>
          </p:cNvCxnSpPr>
          <p:nvPr/>
        </p:nvCxnSpPr>
        <p:spPr>
          <a:xfrm rot="16200000" flipH="1" flipV="1">
            <a:off x="1211197" y="3378537"/>
            <a:ext cx="2667726" cy="2799552"/>
          </a:xfrm>
          <a:prstGeom prst="bentConnector4">
            <a:avLst>
              <a:gd name="adj1" fmla="val -12809"/>
              <a:gd name="adj2" fmla="val 115237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ADCDEFF0-131C-6A04-8995-D26EAABC7352}"/>
              </a:ext>
            </a:extLst>
          </p:cNvPr>
          <p:cNvCxnSpPr>
            <a:cxnSpLocks/>
            <a:stCxn id="38" idx="3"/>
            <a:endCxn id="15" idx="3"/>
          </p:cNvCxnSpPr>
          <p:nvPr/>
        </p:nvCxnSpPr>
        <p:spPr>
          <a:xfrm flipH="1" flipV="1">
            <a:off x="4446267" y="3922430"/>
            <a:ext cx="1770914" cy="2186817"/>
          </a:xfrm>
          <a:prstGeom prst="bentConnector3">
            <a:avLst>
              <a:gd name="adj1" fmla="val -18232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F9F633-3999-9849-0192-7C724B1097BD}"/>
              </a:ext>
            </a:extLst>
          </p:cNvPr>
          <p:cNvSpPr txBox="1"/>
          <p:nvPr/>
        </p:nvSpPr>
        <p:spPr>
          <a:xfrm>
            <a:off x="4488628" y="5680273"/>
            <a:ext cx="1728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몬스터 그룹 간의 연결</a:t>
            </a:r>
            <a:endParaRPr lang="en-US" altLang="ko-KR" sz="12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2ABA59D8-6969-364C-01C9-83CF896F7B39}"/>
              </a:ext>
            </a:extLst>
          </p:cNvPr>
          <p:cNvCxnSpPr>
            <a:cxnSpLocks/>
            <a:stCxn id="57" idx="3"/>
            <a:endCxn id="6" idx="6"/>
          </p:cNvCxnSpPr>
          <p:nvPr/>
        </p:nvCxnSpPr>
        <p:spPr>
          <a:xfrm flipH="1" flipV="1">
            <a:off x="4205193" y="5143119"/>
            <a:ext cx="2011988" cy="675654"/>
          </a:xfrm>
          <a:prstGeom prst="bentConnector3">
            <a:avLst>
              <a:gd name="adj1" fmla="val -8551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A459C72-8D9E-7945-58C5-8D81F2F08D9E}"/>
              </a:ext>
            </a:extLst>
          </p:cNvPr>
          <p:cNvSpPr txBox="1"/>
          <p:nvPr/>
        </p:nvSpPr>
        <p:spPr>
          <a:xfrm>
            <a:off x="6743849" y="5379709"/>
            <a:ext cx="851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적측 정보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7191"/>
              </p:ext>
            </p:extLst>
          </p:nvPr>
        </p:nvGraphicFramePr>
        <p:xfrm>
          <a:off x="4126547" y="2461481"/>
          <a:ext cx="393890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8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90877"/>
              </p:ext>
            </p:extLst>
          </p:nvPr>
        </p:nvGraphicFramePr>
        <p:xfrm>
          <a:off x="4126547" y="3106091"/>
          <a:ext cx="3938905" cy="138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101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소환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허영에 도전하여 몬스터를 소환하는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06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13771"/>
              </p:ext>
            </p:extLst>
          </p:nvPr>
        </p:nvGraphicFramePr>
        <p:xfrm>
          <a:off x="2500145" y="1484928"/>
          <a:ext cx="7227682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7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15" t="27174" r="38159" b="31493"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70" t="18588" r="26040" b="17801"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현재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3593"/>
              </p:ext>
            </p:extLst>
          </p:nvPr>
        </p:nvGraphicFramePr>
        <p:xfrm>
          <a:off x="2482159" y="2138680"/>
          <a:ext cx="7245668" cy="12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778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일반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공격과 비술 공격 시 캐릭터의 속성이 타격한 몬스터의 약점 속성일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속성을 약점으로 가지고 있는 몬스터에 강인도에 피해를 주고 전투를 시작하게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2464173" y="3430331"/>
            <a:ext cx="7281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5" t="33402" r="44412" b="34682"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1" t="20906" r="24819" b="22288"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640791"/>
              </p:ext>
            </p:extLst>
          </p:nvPr>
        </p:nvGraphicFramePr>
        <p:xfrm>
          <a:off x="1174591" y="2067874"/>
          <a:ext cx="9842818" cy="193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시간이 필요하며 인식 상태에서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범위에서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사라져 일정 시간이 지나면 일반 상태로 돌아간다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빗나갈 경우 전투가 시작되거나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범위에서 사라져 일정 시간이 지나 일반 상태가 될 때 까지 공격을 계속한다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827C7E5-E513-B021-EDBE-A909CECDBE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1" b="31407"/>
          <a:stretch/>
        </p:blipFill>
        <p:spPr>
          <a:xfrm>
            <a:off x="3254960" y="4042846"/>
            <a:ext cx="1599301" cy="2130268"/>
          </a:xfrm>
          <a:prstGeom prst="rect">
            <a:avLst/>
          </a:prstGeom>
        </p:spPr>
      </p:pic>
      <p:pic>
        <p:nvPicPr>
          <p:cNvPr id="11" name="그림 10" descr="스크린샷, PC 게임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32737D19-E528-10E4-C281-6A3AF97AE5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0" b="31409"/>
          <a:stretch/>
        </p:blipFill>
        <p:spPr>
          <a:xfrm>
            <a:off x="4900595" y="4042845"/>
            <a:ext cx="1599301" cy="2130268"/>
          </a:xfrm>
          <a:prstGeom prst="rect">
            <a:avLst/>
          </a:prstGeom>
        </p:spPr>
      </p:pic>
      <p:pic>
        <p:nvPicPr>
          <p:cNvPr id="17" name="그림 16" descr="스크린샷, PC 게임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CFD426BC-AA8A-D2EA-C9CC-3AECB3034E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0" b="31409"/>
          <a:stretch/>
        </p:blipFill>
        <p:spPr>
          <a:xfrm>
            <a:off x="6546232" y="4042846"/>
            <a:ext cx="1599300" cy="2130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DA3EAA-096B-949C-1762-8627963BCD74}"/>
              </a:ext>
            </a:extLst>
          </p:cNvPr>
          <p:cNvSpPr txBox="1"/>
          <p:nvPr/>
        </p:nvSpPr>
        <p:spPr>
          <a:xfrm>
            <a:off x="3254960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발견 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1C153-20C1-C804-165F-3FB5F8D647F2}"/>
              </a:ext>
            </a:extLst>
          </p:cNvPr>
          <p:cNvSpPr txBox="1"/>
          <p:nvPr/>
        </p:nvSpPr>
        <p:spPr>
          <a:xfrm>
            <a:off x="4900595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인식 시간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798C0-8637-3931-1650-7014607B2B01}"/>
              </a:ext>
            </a:extLst>
          </p:cNvPr>
          <p:cNvSpPr txBox="1"/>
          <p:nvPr/>
        </p:nvSpPr>
        <p:spPr>
          <a:xfrm>
            <a:off x="6546231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포착 상태</a:t>
            </a:r>
          </a:p>
        </p:txBody>
      </p:sp>
      <p:pic>
        <p:nvPicPr>
          <p:cNvPr id="18" name="그림 17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CEE684BE-E4E0-8367-588D-0449FF122A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3" t="25946" r="30038" b="25945"/>
          <a:stretch/>
        </p:blipFill>
        <p:spPr>
          <a:xfrm>
            <a:off x="8191867" y="4042846"/>
            <a:ext cx="2410038" cy="21345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EA0C4F9-1848-3F3E-EE18-CDFB7588BF6B}"/>
              </a:ext>
            </a:extLst>
          </p:cNvPr>
          <p:cNvSpPr txBox="1"/>
          <p:nvPr/>
        </p:nvSpPr>
        <p:spPr>
          <a:xfrm>
            <a:off x="8191867" y="6177356"/>
            <a:ext cx="578741" cy="32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피습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59DA13-B436-404D-A775-78291F616D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8" t="16633" r="41809" b="65223"/>
          <a:stretch/>
        </p:blipFill>
        <p:spPr>
          <a:xfrm>
            <a:off x="1590094" y="4033965"/>
            <a:ext cx="1599301" cy="21302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50D8217-3C87-47D8-B51C-642E74AAD915}"/>
              </a:ext>
            </a:extLst>
          </p:cNvPr>
          <p:cNvSpPr txBox="1"/>
          <p:nvPr/>
        </p:nvSpPr>
        <p:spPr>
          <a:xfrm>
            <a:off x="1590094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상태</a:t>
            </a:r>
          </a:p>
        </p:txBody>
      </p: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5808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소환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796768"/>
              </p:ext>
            </p:extLst>
          </p:nvPr>
        </p:nvGraphicFramePr>
        <p:xfrm>
          <a:off x="1677510" y="1458758"/>
          <a:ext cx="883697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정체된 허영을 활성화 하여 몬스터를 소환하는 방식이다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소환된 몬스터는 잠깐의 대기 시간 동안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인식하지 못하며 대기 시간이 끝난 후에는 일반 몬스터 처럼 행동한다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얻는 컨텐츠로 활성화 할 경우 정예 몬스터를 소환한다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pic>
        <p:nvPicPr>
          <p:cNvPr id="16" name="그림 15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4A5E3355-4082-9CF4-C4CA-9DD962A3A8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1" t="10998" r="54768" b="27422"/>
          <a:stretch/>
        </p:blipFill>
        <p:spPr>
          <a:xfrm>
            <a:off x="1677510" y="3392488"/>
            <a:ext cx="1998361" cy="27294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686176" y="5862561"/>
            <a:ext cx="139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7810499" y="5850693"/>
            <a:ext cx="139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Pages>7</Pages>
  <Words>2475</Words>
  <Characters>0</Characters>
  <Application>Microsoft Office PowerPoint</Application>
  <DocSecurity>0</DocSecurity>
  <PresentationFormat>와이드스크린</PresentationFormat>
  <Lines>0</Lines>
  <Paragraphs>397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전투 개시 단계</vt:lpstr>
      <vt:lpstr>전투 개시 단계-선제 공격</vt:lpstr>
      <vt:lpstr>전투 개시 단계-피습</vt:lpstr>
      <vt:lpstr>전투 개시 단계-던전 입장</vt:lpstr>
      <vt:lpstr>전투 개시 단계-소환</vt:lpstr>
      <vt:lpstr>전투 단계(전투 시스템)</vt:lpstr>
      <vt:lpstr>전투 단계-턴 시스템</vt:lpstr>
      <vt:lpstr>전투 단계-라운드</vt:lpstr>
      <vt:lpstr>전투 단계-속성</vt:lpstr>
      <vt:lpstr>전투 단계-강인도</vt:lpstr>
      <vt:lpstr>전투 단계-약점 속성</vt:lpstr>
      <vt:lpstr>전투 단계-강인도 피해 차트</vt:lpstr>
      <vt:lpstr>전투 단계-약점 격파 상태</vt:lpstr>
      <vt:lpstr>전투 단계-격파 효과</vt:lpstr>
      <vt:lpstr>전투 단계-약점 격파 차트</vt:lpstr>
      <vt:lpstr>전투 단계-약점 격파 상태 차트</vt:lpstr>
      <vt:lpstr>전투 종료 단계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770</cp:revision>
  <dcterms:modified xsi:type="dcterms:W3CDTF">2024-04-23T10:49:54Z</dcterms:modified>
  <cp:version>9.103.97.45139</cp:version>
</cp:coreProperties>
</file>